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F1F3CE0-EA29-D845-B795-57E9D3FE2053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4F3386D-EB28-1446-BBFE-53A4F2BF50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Qb_jQBgzU-I" TargetMode="External"/><Relationship Id="rId3" Type="http://schemas.openxmlformats.org/officeDocument/2006/relationships/hyperlink" Target="http://www.cleanvideosearch.com/media/action/yt/watch?videoId=N6K_IuBsRM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qj9QlWltv8s" TargetMode="External"/><Relationship Id="rId3" Type="http://schemas.openxmlformats.org/officeDocument/2006/relationships/hyperlink" Target="http://www.cleanvideosearch.com/media/action/yt/watch?videoId=amNF_F6oeR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zR0ZJyEhNx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KdiHaWHJNc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N6K_IuBsRM4" TargetMode="External"/><Relationship Id="rId3" Type="http://schemas.openxmlformats.org/officeDocument/2006/relationships/hyperlink" Target="http://www.cleanvideosearch.com/media/action/yt/watch?videoId=uiB6vT5HT3U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ikQNFqVkNNc" TargetMode="External"/><Relationship Id="rId3" Type="http://schemas.openxmlformats.org/officeDocument/2006/relationships/hyperlink" Target="http://www.cleanvideosearch.com/media/action/yt/watch?videoId=veUJxETj7-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0gF-Wzp8Ni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2RskSMhNP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eanvideosearch.com/media/action/yt/watch?videoId=pMAtL7n_-r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Enjoyment of Music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89785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Harmony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Triad – most common chord in Western Music, a combination of three tones</a:t>
            </a:r>
          </a:p>
          <a:p>
            <a:r>
              <a:rPr lang="en-US" dirty="0" smtClean="0"/>
              <a:t>Tonic – first degree of the scale </a:t>
            </a:r>
          </a:p>
          <a:p>
            <a:r>
              <a:rPr lang="en-US" dirty="0" smtClean="0"/>
              <a:t>Tonality – organization around a central tone </a:t>
            </a:r>
          </a:p>
          <a:p>
            <a:r>
              <a:rPr lang="en-US" dirty="0" smtClean="0"/>
              <a:t>Major and minor scales – degrees 1-8 in an arrangement of whole and half steps depending on </a:t>
            </a:r>
            <a:r>
              <a:rPr lang="en-US" dirty="0" err="1" smtClean="0"/>
              <a:t>maj</a:t>
            </a:r>
            <a:r>
              <a:rPr lang="en-US" dirty="0" smtClean="0"/>
              <a:t> </a:t>
            </a:r>
            <a:r>
              <a:rPr lang="en-US" dirty="0"/>
              <a:t>or min </a:t>
            </a:r>
            <a:r>
              <a:rPr lang="en-US" sz="1600" dirty="0">
                <a:hlinkClick r:id="rId2"/>
              </a:rPr>
              <a:t>http://www.cleanvideosearch.com/media/action/yt/watch?videoId=Qb_jQBgzU-</a:t>
            </a:r>
            <a:r>
              <a:rPr lang="en-US" sz="1600" dirty="0" smtClean="0">
                <a:hlinkClick r:id="rId2"/>
              </a:rPr>
              <a:t>I</a:t>
            </a:r>
            <a:r>
              <a:rPr lang="en-US" sz="1600" dirty="0"/>
              <a:t> </a:t>
            </a:r>
            <a:r>
              <a:rPr lang="en-US" sz="1600" dirty="0">
                <a:hlinkClick r:id="rId3"/>
              </a:rPr>
              <a:t>http://www.cleanvideosearch.com/media/action/yt/watch?videoId=</a:t>
            </a:r>
            <a:r>
              <a:rPr lang="en-US" sz="1600" dirty="0" smtClean="0">
                <a:hlinkClick r:id="rId3"/>
              </a:rPr>
              <a:t>N6K_IuBsRM4</a:t>
            </a:r>
            <a:r>
              <a:rPr lang="en-US" sz="1600" dirty="0" smtClean="0"/>
              <a:t> </a:t>
            </a:r>
          </a:p>
          <a:p>
            <a:r>
              <a:rPr lang="en-US" dirty="0" smtClean="0"/>
              <a:t>Diatonic – melodies or harmonies that are built from the tones of a major or min scale</a:t>
            </a:r>
          </a:p>
          <a:p>
            <a:r>
              <a:rPr lang="en-US" dirty="0" smtClean="0"/>
              <a:t>Chromatic – describes the full gamut of notes available in the octave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1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Consonance and Dissonance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Dissonance – a combination of tones that sounds discordant, unstable, in need of </a:t>
            </a:r>
            <a:r>
              <a:rPr lang="en-US" dirty="0"/>
              <a:t>resolution </a:t>
            </a:r>
            <a:r>
              <a:rPr lang="en-US" sz="1400" dirty="0">
                <a:hlinkClick r:id="rId2"/>
              </a:rPr>
              <a:t>http://www.cleanvideosearch.com/media/action/yt/watch?videoId=</a:t>
            </a:r>
            <a:r>
              <a:rPr lang="en-US" sz="1400" dirty="0" smtClean="0">
                <a:hlinkClick r:id="rId2"/>
              </a:rPr>
              <a:t>qj9QlWltv8s</a:t>
            </a:r>
            <a:r>
              <a:rPr lang="en-US" sz="1400" dirty="0" smtClean="0"/>
              <a:t> </a:t>
            </a:r>
          </a:p>
          <a:p>
            <a:r>
              <a:rPr lang="en-US" dirty="0" smtClean="0"/>
              <a:t>Consonance – combination of musical tones that provides a sense of relaxation and fulfillment </a:t>
            </a:r>
          </a:p>
          <a:p>
            <a:r>
              <a:rPr lang="en-US" dirty="0" smtClean="0"/>
              <a:t>Drone – (far East) harmony takes the subsidiary role of a single </a:t>
            </a:r>
            <a:r>
              <a:rPr lang="en-US" dirty="0"/>
              <a:t>sustained pitch </a:t>
            </a:r>
            <a:r>
              <a:rPr lang="en-US" sz="1400" dirty="0">
                <a:hlinkClick r:id="rId3"/>
              </a:rPr>
              <a:t>http://www.cleanvideosearch.com/media/action/yt/watch?videoId=</a:t>
            </a:r>
            <a:r>
              <a:rPr lang="en-US" sz="1400" dirty="0" smtClean="0">
                <a:hlinkClick r:id="rId3"/>
              </a:rPr>
              <a:t>amNF_F6oeRU</a:t>
            </a:r>
            <a:r>
              <a:rPr lang="en-US" sz="1400" dirty="0" smtClean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3406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Monophonic – single voiced </a:t>
            </a:r>
          </a:p>
          <a:p>
            <a:r>
              <a:rPr lang="en-US" dirty="0" smtClean="0"/>
              <a:t>Heterophony – 2 or more, usually improvised </a:t>
            </a:r>
          </a:p>
          <a:p>
            <a:r>
              <a:rPr lang="en-US" dirty="0" smtClean="0"/>
              <a:t>Polyphony – many voiced, 2 or more different melodic lines at once </a:t>
            </a:r>
          </a:p>
          <a:p>
            <a:r>
              <a:rPr lang="en-US" dirty="0" smtClean="0"/>
              <a:t>Counterpoint – note against note, one musical line set against another</a:t>
            </a:r>
          </a:p>
          <a:p>
            <a:r>
              <a:rPr lang="en-US" dirty="0" smtClean="0"/>
              <a:t>Homophony – a single voices takes over the melodic interest while the accompanying parts take a subordinate role </a:t>
            </a:r>
            <a:r>
              <a:rPr lang="en-US" sz="1700" dirty="0">
                <a:hlinkClick r:id="rId2"/>
              </a:rPr>
              <a:t>http://www.cleanvideosearch.com/media/action/yt/watch?videoId=</a:t>
            </a:r>
            <a:r>
              <a:rPr lang="en-US" sz="1700" dirty="0" smtClean="0">
                <a:hlinkClick r:id="rId2"/>
              </a:rPr>
              <a:t>zR0ZJyEhNx0</a:t>
            </a:r>
            <a:r>
              <a:rPr lang="en-US" sz="1700" dirty="0" smtClean="0"/>
              <a:t>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023414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Texture: counterpoint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Imitation – a melodic idea is presented in one voice and then restated </a:t>
            </a:r>
            <a:r>
              <a:rPr lang="en-US" dirty="0"/>
              <a:t>in another </a:t>
            </a:r>
            <a:r>
              <a:rPr lang="en-US" sz="2000" dirty="0">
                <a:hlinkClick r:id="rId2"/>
              </a:rPr>
              <a:t>http://www.cleanvideosearch.com/media/action/yt/watch?videoId=</a:t>
            </a:r>
            <a:r>
              <a:rPr lang="en-US" sz="2000" dirty="0" smtClean="0">
                <a:hlinkClick r:id="rId2"/>
              </a:rPr>
              <a:t>KdiHaWHJNc8</a:t>
            </a:r>
            <a:r>
              <a:rPr lang="en-US" sz="2000" dirty="0" smtClean="0"/>
              <a:t> </a:t>
            </a:r>
            <a:endParaRPr lang="en-US" dirty="0" smtClean="0"/>
          </a:p>
          <a:p>
            <a:r>
              <a:rPr lang="en-US" dirty="0" smtClean="0"/>
              <a:t>Canon and round – each voice enters in succession with the same melody </a:t>
            </a:r>
          </a:p>
          <a:p>
            <a:r>
              <a:rPr lang="en-US" dirty="0" smtClean="0"/>
              <a:t>Retrograde – a statement of the melody backward beginning with the last note</a:t>
            </a:r>
          </a:p>
          <a:p>
            <a:r>
              <a:rPr lang="en-US" dirty="0" smtClean="0"/>
              <a:t>Inversion – turns the melody upside down, follows the same intervals but in the opposite direction </a:t>
            </a:r>
          </a:p>
          <a:p>
            <a:r>
              <a:rPr lang="en-US" dirty="0" smtClean="0"/>
              <a:t>Retrograde inversion – upside down and backwards</a:t>
            </a:r>
          </a:p>
          <a:p>
            <a:r>
              <a:rPr lang="en-US" dirty="0" smtClean="0"/>
              <a:t>Augmentation – melody to be presented in longer time values</a:t>
            </a:r>
          </a:p>
          <a:p>
            <a:r>
              <a:rPr lang="en-US" dirty="0" smtClean="0"/>
              <a:t>Diminution – melody is presented in short time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7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Musical 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 – some aspects of the music are altered but the original is still recognizable </a:t>
            </a:r>
          </a:p>
          <a:p>
            <a:r>
              <a:rPr lang="en-US" dirty="0" smtClean="0"/>
              <a:t>Improvisation – creating music on the spot</a:t>
            </a:r>
          </a:p>
          <a:p>
            <a:r>
              <a:rPr lang="en-US" dirty="0" smtClean="0"/>
              <a:t>Binary form – two part A-B</a:t>
            </a:r>
          </a:p>
          <a:p>
            <a:r>
              <a:rPr lang="en-US" dirty="0" smtClean="0"/>
              <a:t>Ternary form – A-B-A two part, repeat first part</a:t>
            </a:r>
          </a:p>
          <a:p>
            <a:r>
              <a:rPr lang="en-US" dirty="0" smtClean="0"/>
              <a:t>Example p.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3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Theme – when a melodic idea is used as a building block in the construction of a musical work</a:t>
            </a:r>
          </a:p>
          <a:p>
            <a:r>
              <a:rPr lang="en-US" dirty="0" smtClean="0"/>
              <a:t>Thematic development – elaborating or varying a </a:t>
            </a:r>
            <a:r>
              <a:rPr lang="en-US" dirty="0"/>
              <a:t>musical idea </a:t>
            </a:r>
            <a:r>
              <a:rPr lang="en-US" sz="2000" dirty="0">
                <a:hlinkClick r:id="rId2"/>
              </a:rPr>
              <a:t>http://www.cleanvideosearch.com/media/action/yt/watch?videoId=</a:t>
            </a:r>
            <a:r>
              <a:rPr lang="en-US" sz="2000" dirty="0" smtClean="0">
                <a:hlinkClick r:id="rId2"/>
              </a:rPr>
              <a:t>N6K_IuBsRM4</a:t>
            </a:r>
            <a:r>
              <a:rPr lang="en-US" sz="2000" dirty="0" smtClean="0"/>
              <a:t> </a:t>
            </a:r>
          </a:p>
          <a:p>
            <a:r>
              <a:rPr lang="en-US" dirty="0" smtClean="0"/>
              <a:t>Sequence – idea may be restated at a higher or lower pitch</a:t>
            </a:r>
          </a:p>
          <a:p>
            <a:r>
              <a:rPr lang="en-US" dirty="0" smtClean="0"/>
              <a:t>Motive – smallest fragment of a theme that forms a melodic-rhythmic unit</a:t>
            </a:r>
          </a:p>
          <a:p>
            <a:r>
              <a:rPr lang="en-US" dirty="0" smtClean="0"/>
              <a:t>Call and Response – </a:t>
            </a:r>
            <a:r>
              <a:rPr lang="en-US" dirty="0"/>
              <a:t>responsorial music</a:t>
            </a:r>
            <a:br>
              <a:rPr lang="en-US" dirty="0"/>
            </a:br>
            <a:r>
              <a:rPr lang="en-US" sz="2000" dirty="0">
                <a:hlinkClick r:id="rId3"/>
              </a:rPr>
              <a:t>http://www.cleanvideosearch.com/media/action/yt/watch?videoId=</a:t>
            </a:r>
            <a:r>
              <a:rPr lang="en-US" sz="2000" dirty="0" smtClean="0">
                <a:hlinkClick r:id="rId3"/>
              </a:rPr>
              <a:t>uiB6vT5HT3U</a:t>
            </a:r>
            <a:r>
              <a:rPr lang="en-US" sz="2000" dirty="0" smtClean="0"/>
              <a:t> </a:t>
            </a:r>
            <a:endParaRPr lang="en-US" dirty="0" smtClean="0"/>
          </a:p>
          <a:p>
            <a:r>
              <a:rPr lang="en-US" dirty="0" smtClean="0"/>
              <a:t>Ostinato – a short musical pattern that is repeated </a:t>
            </a:r>
          </a:p>
          <a:p>
            <a:r>
              <a:rPr lang="en-US" dirty="0" smtClean="0"/>
              <a:t>Movement – a complete, comparatively independent division of a large-scale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94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Tempo – rate of speed </a:t>
            </a:r>
          </a:p>
          <a:p>
            <a:r>
              <a:rPr lang="en-US" dirty="0" smtClean="0"/>
              <a:t>Tempo markings </a:t>
            </a:r>
          </a:p>
          <a:p>
            <a:pPr lvl="1"/>
            <a:r>
              <a:rPr lang="en-US" dirty="0" smtClean="0"/>
              <a:t>Grave, very, very slow</a:t>
            </a:r>
          </a:p>
          <a:p>
            <a:pPr lvl="1"/>
            <a:r>
              <a:rPr lang="en-US" dirty="0" smtClean="0"/>
              <a:t>Largo, very slow</a:t>
            </a:r>
          </a:p>
          <a:p>
            <a:pPr lvl="1"/>
            <a:r>
              <a:rPr lang="en-US" dirty="0" smtClean="0"/>
              <a:t>Adagio, quite slow</a:t>
            </a:r>
          </a:p>
          <a:p>
            <a:pPr lvl="1"/>
            <a:r>
              <a:rPr lang="en-US" dirty="0" smtClean="0"/>
              <a:t>Andante, walking</a:t>
            </a:r>
          </a:p>
          <a:p>
            <a:pPr lvl="1"/>
            <a:r>
              <a:rPr lang="en-US" dirty="0" smtClean="0"/>
              <a:t>Moderato, moderate</a:t>
            </a:r>
          </a:p>
          <a:p>
            <a:pPr lvl="1"/>
            <a:r>
              <a:rPr lang="en-US" dirty="0" smtClean="0"/>
              <a:t>Allegro, fast</a:t>
            </a:r>
          </a:p>
          <a:p>
            <a:pPr lvl="1"/>
            <a:r>
              <a:rPr lang="en-US" dirty="0" err="1" smtClean="0"/>
              <a:t>Vivace</a:t>
            </a:r>
            <a:r>
              <a:rPr lang="en-US" dirty="0" smtClean="0"/>
              <a:t>, lively </a:t>
            </a:r>
          </a:p>
          <a:p>
            <a:pPr lvl="1"/>
            <a:r>
              <a:rPr lang="en-US" dirty="0" smtClean="0"/>
              <a:t>Presto, very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0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Dynamics – denote the volume at which music is played</a:t>
            </a:r>
            <a:endParaRPr lang="en-US" dirty="0"/>
          </a:p>
          <a:p>
            <a:pPr lvl="1"/>
            <a:r>
              <a:rPr lang="en-US" dirty="0" smtClean="0"/>
              <a:t>pianissimo (</a:t>
            </a:r>
            <a:r>
              <a:rPr lang="en-US" dirty="0" err="1" smtClean="0"/>
              <a:t>pp</a:t>
            </a:r>
            <a:r>
              <a:rPr lang="en-US" dirty="0" smtClean="0"/>
              <a:t>), very soft</a:t>
            </a:r>
          </a:p>
          <a:p>
            <a:pPr lvl="1"/>
            <a:r>
              <a:rPr lang="en-US" dirty="0" smtClean="0"/>
              <a:t>Piano (p), soft</a:t>
            </a:r>
          </a:p>
          <a:p>
            <a:pPr lvl="1"/>
            <a:r>
              <a:rPr lang="en-US" dirty="0" smtClean="0"/>
              <a:t>Mezzo piano (</a:t>
            </a:r>
            <a:r>
              <a:rPr lang="en-US" dirty="0" err="1" smtClean="0"/>
              <a:t>mp</a:t>
            </a:r>
            <a:r>
              <a:rPr lang="en-US" dirty="0" smtClean="0"/>
              <a:t>), moderately soft</a:t>
            </a:r>
          </a:p>
          <a:p>
            <a:pPr lvl="1"/>
            <a:r>
              <a:rPr lang="en-US" dirty="0" smtClean="0"/>
              <a:t>Mezzo forte (mf), moderately loud</a:t>
            </a:r>
          </a:p>
          <a:p>
            <a:pPr lvl="1"/>
            <a:r>
              <a:rPr lang="en-US" dirty="0" smtClean="0"/>
              <a:t>Forte (f), loud</a:t>
            </a:r>
          </a:p>
          <a:p>
            <a:pPr lvl="1"/>
            <a:r>
              <a:rPr lang="en-US" dirty="0" smtClean="0"/>
              <a:t>Fortissimo (</a:t>
            </a:r>
            <a:r>
              <a:rPr lang="en-US" dirty="0" err="1" smtClean="0"/>
              <a:t>ff</a:t>
            </a:r>
            <a:r>
              <a:rPr lang="en-US" dirty="0" smtClean="0"/>
              <a:t>), very loud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Crescendo </a:t>
            </a:r>
            <a:r>
              <a:rPr lang="en-US" smtClean="0"/>
              <a:t>and decrescendo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579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Melody: Musical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 – coherent succession of single pitches</a:t>
            </a:r>
          </a:p>
          <a:p>
            <a:r>
              <a:rPr lang="en-US" dirty="0" smtClean="0"/>
              <a:t>Pitch – refers to the highness or lowness of a tone depending on the rate of vibration (faster=higher)</a:t>
            </a:r>
          </a:p>
          <a:p>
            <a:r>
              <a:rPr lang="en-US" dirty="0" smtClean="0"/>
              <a:t>Interval – distance between two pitches (small or large)</a:t>
            </a:r>
          </a:p>
          <a:p>
            <a:r>
              <a:rPr lang="en-US" dirty="0" smtClean="0"/>
              <a:t>Range – distance between the melody’s lowest and highest tones</a:t>
            </a:r>
          </a:p>
          <a:p>
            <a:r>
              <a:rPr lang="en-US" dirty="0" smtClean="0"/>
              <a:t>Shape – determined by the direction a melody takes as it turns upward or downward or remains static </a:t>
            </a:r>
          </a:p>
          <a:p>
            <a:r>
              <a:rPr lang="en-US" dirty="0" smtClean="0"/>
              <a:t>Example p.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6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Melody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Conjunct – small intervals in a joined or connected manner</a:t>
            </a:r>
          </a:p>
          <a:p>
            <a:r>
              <a:rPr lang="en-US" dirty="0">
                <a:hlinkClick r:id="rId2"/>
              </a:rPr>
              <a:t>http://www.cleanvideosearch.com/media/action/yt/watch?videoId=</a:t>
            </a:r>
            <a:r>
              <a:rPr lang="en-US" dirty="0" smtClean="0">
                <a:hlinkClick r:id="rId2"/>
              </a:rPr>
              <a:t>ikQNFqVkNNc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Disjunct</a:t>
            </a:r>
            <a:r>
              <a:rPr lang="en-US" dirty="0" smtClean="0"/>
              <a:t> – disjointed or disconnected intervals </a:t>
            </a:r>
          </a:p>
          <a:p>
            <a:r>
              <a:rPr lang="en-US" dirty="0">
                <a:hlinkClick r:id="rId3"/>
              </a:rPr>
              <a:t>http://www.cleanvideosearch.com/media/action/yt/watch?videoId=veUJxETj7-</a:t>
            </a:r>
            <a:r>
              <a:rPr lang="en-US" dirty="0" smtClean="0">
                <a:hlinkClick r:id="rId3"/>
              </a:rPr>
              <a:t>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8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Melody -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Phrase – denotes a unit of meaning within a larger structure</a:t>
            </a:r>
          </a:p>
          <a:p>
            <a:r>
              <a:rPr lang="en-US" dirty="0" smtClean="0"/>
              <a:t>Cadence – the phrase ends in a resting place, which punctuates the music in the same way that a comma or period punctuates a sentence</a:t>
            </a:r>
          </a:p>
          <a:p>
            <a:r>
              <a:rPr lang="en-US" dirty="0" smtClean="0"/>
              <a:t>Example – </a:t>
            </a:r>
            <a:r>
              <a:rPr lang="en-US" dirty="0" err="1" smtClean="0"/>
              <a:t>prokofiev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625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Melody -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Rhyme Scheme – poem that describes the similarity in sound of the last syllables in each line</a:t>
            </a:r>
          </a:p>
          <a:p>
            <a:r>
              <a:rPr lang="en-US" dirty="0" smtClean="0"/>
              <a:t>Countermelody – “against the melody” </a:t>
            </a:r>
          </a:p>
          <a:p>
            <a:r>
              <a:rPr lang="en-US" dirty="0">
                <a:hlinkClick r:id="rId2"/>
              </a:rPr>
              <a:t>http://www.cleanvideosearch.com/media/action/yt/watch?videoId=0gF-</a:t>
            </a:r>
            <a:r>
              <a:rPr lang="en-US" dirty="0" smtClean="0">
                <a:hlinkClick r:id="rId2"/>
              </a:rPr>
              <a:t>Wzp8Ni8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Rhythm – the element that organizes movement in time</a:t>
            </a:r>
          </a:p>
          <a:p>
            <a:r>
              <a:rPr lang="en-US" dirty="0" smtClean="0"/>
              <a:t>Beat – regular pulsation heard in most Western styles of music, some stronger than others known as </a:t>
            </a:r>
            <a:r>
              <a:rPr lang="en-US" i="1" dirty="0" smtClean="0"/>
              <a:t>accented </a:t>
            </a:r>
            <a:r>
              <a:rPr lang="en-US" dirty="0" smtClean="0"/>
              <a:t>beats (2,4 or 1,3)</a:t>
            </a:r>
          </a:p>
          <a:p>
            <a:r>
              <a:rPr lang="en-US" dirty="0" smtClean="0"/>
              <a:t>Meters – patterns into which rhythmic pulses are organized and marked off into </a:t>
            </a:r>
            <a:r>
              <a:rPr lang="en-US" i="1" dirty="0" smtClean="0"/>
              <a:t>measures </a:t>
            </a:r>
            <a:endParaRPr lang="en-US" dirty="0" smtClean="0"/>
          </a:p>
          <a:p>
            <a:r>
              <a:rPr lang="en-US" dirty="0" smtClean="0"/>
              <a:t>Meter is a broader term. While rhythm encompasses the overall movement of music in time, meter is the actual measurement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-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Duple meter – two beats to a measure</a:t>
            </a:r>
          </a:p>
          <a:p>
            <a:r>
              <a:rPr lang="en-US" dirty="0" smtClean="0"/>
              <a:t>Triple meter – three beats to </a:t>
            </a:r>
            <a:r>
              <a:rPr lang="en-US" dirty="0"/>
              <a:t>a measure </a:t>
            </a:r>
            <a:r>
              <a:rPr lang="en-US" sz="1400" dirty="0">
                <a:hlinkClick r:id="rId2"/>
              </a:rPr>
              <a:t>http://www.cleanvideosearch.com/media/action/yt/watch?videoId=</a:t>
            </a:r>
            <a:r>
              <a:rPr lang="en-US" sz="1400" dirty="0" smtClean="0">
                <a:hlinkClick r:id="rId2"/>
              </a:rPr>
              <a:t>2RskSMhNPoM</a:t>
            </a:r>
            <a:r>
              <a:rPr lang="en-US" sz="1400" dirty="0" smtClean="0"/>
              <a:t> </a:t>
            </a:r>
            <a:endParaRPr lang="en-US" dirty="0" smtClean="0"/>
          </a:p>
          <a:p>
            <a:r>
              <a:rPr lang="en-US" dirty="0" smtClean="0"/>
              <a:t>Quadruple meter – common time, four beats</a:t>
            </a:r>
          </a:p>
          <a:p>
            <a:r>
              <a:rPr lang="en-US" dirty="0" smtClean="0"/>
              <a:t>Simple meter – subdivided into four </a:t>
            </a:r>
          </a:p>
          <a:p>
            <a:r>
              <a:rPr lang="en-US" dirty="0" smtClean="0"/>
              <a:t>Compound meter – subdivided into three</a:t>
            </a:r>
          </a:p>
          <a:p>
            <a:r>
              <a:rPr lang="en-US" dirty="0" smtClean="0"/>
              <a:t>Example p.8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-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Upbeat – begins with the last beat of the measure (America, the Beautiful) </a:t>
            </a:r>
          </a:p>
          <a:p>
            <a:r>
              <a:rPr lang="en-US" dirty="0" smtClean="0"/>
              <a:t>Syncopation – a deliberate upsetting of the normal pattern of accentuation (accenting the weak beat instead of the strong beat</a:t>
            </a:r>
            <a:r>
              <a:rPr lang="en-US" dirty="0"/>
              <a:t>) </a:t>
            </a:r>
            <a:r>
              <a:rPr lang="en-US" sz="1900" dirty="0">
                <a:hlinkClick r:id="rId2"/>
              </a:rPr>
              <a:t>http://www.cleanvideosearch.com/media/action/yt/watch?videoId=pMAtL7n_-</a:t>
            </a:r>
            <a:r>
              <a:rPr lang="en-US" sz="1900" dirty="0" smtClean="0">
                <a:hlinkClick r:id="rId2"/>
              </a:rPr>
              <a:t>rc</a:t>
            </a:r>
            <a:r>
              <a:rPr lang="en-US" sz="1900" dirty="0" smtClean="0"/>
              <a:t> </a:t>
            </a:r>
          </a:p>
          <a:p>
            <a:r>
              <a:rPr lang="en-US" dirty="0" smtClean="0"/>
              <a:t>Example p. 11</a:t>
            </a:r>
          </a:p>
          <a:p>
            <a:r>
              <a:rPr lang="en-US" dirty="0" smtClean="0"/>
              <a:t>Polyrhythm – (many rhythms) two against three or three against </a:t>
            </a:r>
            <a:r>
              <a:rPr lang="en-US" dirty="0"/>
              <a:t>four  </a:t>
            </a:r>
            <a:r>
              <a:rPr lang="en-US" sz="1400" dirty="0">
                <a:hlinkClick r:id="rId2"/>
              </a:rPr>
              <a:t>http://www.cleanvideosearch.com/media/action/yt/watch?videoId=pMAtL7n_-</a:t>
            </a:r>
            <a:r>
              <a:rPr lang="en-US" sz="1400" dirty="0" smtClean="0">
                <a:hlinkClick r:id="rId2"/>
              </a:rPr>
              <a:t>rc</a:t>
            </a:r>
            <a:r>
              <a:rPr lang="en-US" sz="1400" dirty="0" smtClean="0"/>
              <a:t> </a:t>
            </a:r>
          </a:p>
          <a:p>
            <a:r>
              <a:rPr lang="en-US" dirty="0" smtClean="0"/>
              <a:t>Additive meter – grouping of irregular numbers of beats that add up to a larger overall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3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Harmony: Musical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Harmony – describes the movement and relationship of intervals and chords</a:t>
            </a:r>
          </a:p>
          <a:p>
            <a:r>
              <a:rPr lang="en-US" dirty="0" smtClean="0"/>
              <a:t>Chord – when three or more tones sound together</a:t>
            </a:r>
          </a:p>
          <a:p>
            <a:r>
              <a:rPr lang="en-US" dirty="0" smtClean="0"/>
              <a:t>Scale – collection of pitches arranged in ascending or descending order</a:t>
            </a:r>
          </a:p>
          <a:p>
            <a:r>
              <a:rPr lang="en-US" dirty="0" smtClean="0"/>
              <a:t>Syllables – do-re-me-</a:t>
            </a:r>
            <a:r>
              <a:rPr lang="en-US" dirty="0" err="1" smtClean="0"/>
              <a:t>fa</a:t>
            </a:r>
            <a:r>
              <a:rPr lang="en-US" dirty="0" smtClean="0"/>
              <a:t>-sol-la-</a:t>
            </a:r>
            <a:r>
              <a:rPr lang="en-US" dirty="0" err="1" smtClean="0"/>
              <a:t>ti</a:t>
            </a:r>
            <a:r>
              <a:rPr lang="en-US" dirty="0" smtClean="0"/>
              <a:t>-do</a:t>
            </a:r>
          </a:p>
          <a:p>
            <a:r>
              <a:rPr lang="en-US" dirty="0" smtClean="0"/>
              <a:t>Octave – do-do, or 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76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217</TotalTime>
  <Words>1134</Words>
  <Application>Microsoft Macintosh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Inkwell</vt:lpstr>
      <vt:lpstr>Elements of Music</vt:lpstr>
      <vt:lpstr>Melody: Musical Line</vt:lpstr>
      <vt:lpstr>Melody cont</vt:lpstr>
      <vt:lpstr>Melody - Structure</vt:lpstr>
      <vt:lpstr>Melody - Structure</vt:lpstr>
      <vt:lpstr>Rhythm</vt:lpstr>
      <vt:lpstr>Rhythm - patterns</vt:lpstr>
      <vt:lpstr>Rhythm - patterns</vt:lpstr>
      <vt:lpstr>Harmony: Musical Space</vt:lpstr>
      <vt:lpstr>Function of Harmony</vt:lpstr>
      <vt:lpstr>Consonance and Dissonance</vt:lpstr>
      <vt:lpstr>Texture</vt:lpstr>
      <vt:lpstr>Texture: counterpoint</vt:lpstr>
      <vt:lpstr>Musical Form </vt:lpstr>
      <vt:lpstr>Form</vt:lpstr>
      <vt:lpstr>Tempo </vt:lpstr>
      <vt:lpstr>Dynamics</vt:lpstr>
    </vt:vector>
  </TitlesOfParts>
  <Company>Dakota Ridge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Music</dc:title>
  <dc:creator>Bonny Wootten</dc:creator>
  <cp:lastModifiedBy>Bonny Wootten</cp:lastModifiedBy>
  <cp:revision>13</cp:revision>
  <dcterms:created xsi:type="dcterms:W3CDTF">2012-08-20T15:45:15Z</dcterms:created>
  <dcterms:modified xsi:type="dcterms:W3CDTF">2012-08-20T19:22:16Z</dcterms:modified>
</cp:coreProperties>
</file>